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3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8077200" cy="3581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i="1" dirty="0" smtClean="0"/>
              <a:t>Neisseria meningitides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 </a:t>
            </a:r>
            <a:r>
              <a:rPr lang="en-US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en-US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MANOJ RADHAKRISHNAN</a:t>
            </a:r>
            <a:br>
              <a:rPr lang="en-US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  <a:br>
              <a:rPr lang="en-US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r>
              <a:rPr lang="en-US" sz="4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077200" cy="585216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Meningococcus</a:t>
            </a:r>
            <a:r>
              <a:rPr lang="en-US" i="1" dirty="0" smtClean="0"/>
              <a:t>; </a:t>
            </a:r>
            <a:r>
              <a:rPr lang="en-US" i="1" dirty="0" err="1" smtClean="0"/>
              <a:t>Diplococcus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intracellularis</a:t>
            </a:r>
            <a:r>
              <a:rPr lang="en-US" i="1" dirty="0" smtClean="0"/>
              <a:t> </a:t>
            </a:r>
            <a:r>
              <a:rPr lang="en-US" i="1" dirty="0" err="1" smtClean="0"/>
              <a:t>meningitidis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4864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Neisseria </a:t>
            </a:r>
            <a:r>
              <a:rPr lang="en-US" sz="2800" dirty="0" err="1"/>
              <a:t>meningitidis</a:t>
            </a:r>
            <a:r>
              <a:rPr lang="en-US" sz="2800" dirty="0"/>
              <a:t> causes meningitis in adolescent </a:t>
            </a:r>
            <a:r>
              <a:rPr lang="en-US" sz="2800" dirty="0" smtClean="0"/>
              <a:t>and young </a:t>
            </a:r>
            <a:r>
              <a:rPr lang="en-US" sz="2800" dirty="0"/>
              <a:t>adults and is causative for epidemic meningitis.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Meningococcal Infections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stages.</a:t>
            </a:r>
          </a:p>
          <a:p>
            <a:r>
              <a:rPr lang="en-US" b="1" i="1" dirty="0" smtClean="0"/>
              <a:t>First Stage—Nasopharyngeal Infection</a:t>
            </a:r>
          </a:p>
          <a:p>
            <a:r>
              <a:rPr lang="en-US" dirty="0" smtClean="0"/>
              <a:t>The organisms appear in </a:t>
            </a:r>
            <a:r>
              <a:rPr lang="en-US" dirty="0" err="1" smtClean="0"/>
              <a:t>nasopharynx</a:t>
            </a:r>
            <a:endParaRPr lang="en-US" dirty="0" smtClean="0"/>
          </a:p>
          <a:p>
            <a:r>
              <a:rPr lang="en-US" dirty="0" smtClean="0"/>
              <a:t>Leading to </a:t>
            </a:r>
            <a:r>
              <a:rPr lang="en-US" b="1" dirty="0" smtClean="0"/>
              <a:t>nasopharyngeal infection, which is usually </a:t>
            </a:r>
            <a:r>
              <a:rPr lang="en-US" dirty="0" smtClean="0"/>
              <a:t>asymptomatic.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Second Stage—Meningococcal Septicemia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50828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 small percentage of cases, the </a:t>
            </a:r>
            <a:r>
              <a:rPr lang="en-US" dirty="0" err="1" smtClean="0"/>
              <a:t>meningococci</a:t>
            </a:r>
            <a:r>
              <a:rPr lang="en-US" dirty="0" smtClean="0"/>
              <a:t> enter the bloodstream from the posterior </a:t>
            </a:r>
            <a:r>
              <a:rPr lang="en-US" dirty="0" err="1" smtClean="0"/>
              <a:t>nasopharynx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stage is called </a:t>
            </a:r>
            <a:r>
              <a:rPr lang="en-US" b="1" dirty="0" smtClean="0"/>
              <a:t>meningococcemia. </a:t>
            </a:r>
          </a:p>
          <a:p>
            <a:r>
              <a:rPr lang="en-US" b="1" dirty="0" smtClean="0"/>
              <a:t>The patient </a:t>
            </a:r>
            <a:r>
              <a:rPr lang="en-US" dirty="0" smtClean="0"/>
              <a:t>develops fever, malaise and </a:t>
            </a:r>
            <a:r>
              <a:rPr lang="en-US" dirty="0" err="1" smtClean="0"/>
              <a:t>petechial</a:t>
            </a:r>
            <a:r>
              <a:rPr lang="en-US" dirty="0" smtClean="0"/>
              <a:t> skin lesions.</a:t>
            </a:r>
          </a:p>
          <a:p>
            <a:r>
              <a:rPr lang="en-US" dirty="0" smtClean="0"/>
              <a:t>The organisms may also cause lesions in the joints and lungs and rarely cause massive bilateral hemorrhages in the adrenals </a:t>
            </a:r>
            <a:r>
              <a:rPr lang="en-US" b="1" dirty="0" smtClean="0"/>
              <a:t>(Waterhouse– </a:t>
            </a:r>
            <a:r>
              <a:rPr lang="en-US" b="1" dirty="0" err="1" smtClean="0"/>
              <a:t>Friderichsen</a:t>
            </a:r>
            <a:r>
              <a:rPr lang="en-US" b="1" dirty="0" smtClean="0"/>
              <a:t> syndrome). </a:t>
            </a:r>
          </a:p>
          <a:p>
            <a:r>
              <a:rPr lang="en-US" b="1" dirty="0" smtClean="0"/>
              <a:t>It is a </a:t>
            </a:r>
            <a:r>
              <a:rPr lang="en-US" dirty="0" smtClean="0"/>
              <a:t>fatal condition, characterized by shock, </a:t>
            </a:r>
            <a:r>
              <a:rPr lang="en-US" b="1" dirty="0" smtClean="0"/>
              <a:t>disseminated intravascular coagulation (DIC) </a:t>
            </a:r>
            <a:r>
              <a:rPr lang="en-US" dirty="0" smtClean="0"/>
              <a:t>and </a:t>
            </a:r>
            <a:r>
              <a:rPr lang="en-US" b="1" dirty="0" smtClean="0"/>
              <a:t>multisystem failure.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Third Stage—Meningitis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In the third stage of meningococcal infection, the organisms can cross the blood–brain barrier and infect the </a:t>
            </a:r>
            <a:r>
              <a:rPr lang="en-US" dirty="0" err="1" smtClean="0"/>
              <a:t>meninges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spread may be directly along the </a:t>
            </a:r>
            <a:r>
              <a:rPr lang="en-US" dirty="0" err="1" smtClean="0"/>
              <a:t>perineural</a:t>
            </a:r>
            <a:r>
              <a:rPr lang="en-US" dirty="0" smtClean="0"/>
              <a:t> sheath of the olfactory nerve or through the bloodstream. </a:t>
            </a:r>
          </a:p>
          <a:p>
            <a:r>
              <a:rPr lang="en-US" dirty="0" smtClean="0"/>
              <a:t>In certain cases, the site of entry of the </a:t>
            </a:r>
            <a:r>
              <a:rPr lang="en-US" i="1" dirty="0" err="1" smtClean="0"/>
              <a:t>Meningococcus</a:t>
            </a:r>
            <a:r>
              <a:rPr lang="en-US" i="1" dirty="0" smtClean="0"/>
              <a:t> may be the conjunctiva.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On reaching the central nervous system, a </a:t>
            </a:r>
            <a:r>
              <a:rPr lang="en-US" dirty="0" err="1" smtClean="0"/>
              <a:t>suppurative</a:t>
            </a:r>
            <a:r>
              <a:rPr lang="en-US" dirty="0" smtClean="0"/>
              <a:t> lesion of the meninges is set up. </a:t>
            </a:r>
          </a:p>
          <a:p>
            <a:r>
              <a:rPr lang="en-US" dirty="0" smtClean="0"/>
              <a:t>Clinical manifestations </a:t>
            </a:r>
            <a:r>
              <a:rPr lang="en-US" dirty="0"/>
              <a:t>are </a:t>
            </a:r>
            <a:r>
              <a:rPr lang="en-US" b="1" dirty="0"/>
              <a:t>fever, severe headache, vomiting, drowsiness, stupor, coma, and occasionally, convulsions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most</a:t>
            </a:r>
            <a:br>
              <a:rPr lang="en-US" dirty="0"/>
            </a:br>
            <a:r>
              <a:rPr lang="en-US" dirty="0"/>
              <a:t>important clinical sign is </a:t>
            </a:r>
            <a:r>
              <a:rPr lang="en-US" b="1" dirty="0"/>
              <a:t>stiﬀness of the neck </a:t>
            </a:r>
            <a:r>
              <a:rPr lang="en-US" dirty="0"/>
              <a:t>on </a:t>
            </a:r>
            <a:r>
              <a:rPr lang="en-US" dirty="0" smtClean="0"/>
              <a:t>forward bending</a:t>
            </a:r>
            <a:r>
              <a:rPr lang="en-US" dirty="0"/>
              <a:t>. </a:t>
            </a:r>
            <a:br>
              <a:rPr lang="en-US" dirty="0"/>
            </a:b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Survivors may have sequelae such as blindness and deafness.</a:t>
            </a:r>
          </a:p>
          <a:p>
            <a:r>
              <a:rPr lang="en-US" dirty="0"/>
              <a:t>The pathogenic agent in meningococcal disease appears to be the endotoxin (LPS) released by autolysis.</a:t>
            </a:r>
          </a:p>
          <a:p>
            <a:r>
              <a:rPr lang="en-US" dirty="0"/>
              <a:t>The vascular endothelium is particularly sensitive to the endotoxin.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20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Epidemiology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Humans are the only natural carriers for </a:t>
            </a:r>
            <a:r>
              <a:rPr lang="en-US" i="1" dirty="0" smtClean="0"/>
              <a:t>N. </a:t>
            </a:r>
            <a:r>
              <a:rPr lang="en-US" i="1" dirty="0" err="1" smtClean="0"/>
              <a:t>meningitidis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oral and nasopharyngeal carriage rates are highest for school-aged children and young adults, are higher in lower socioeconomic populations.</a:t>
            </a:r>
          </a:p>
          <a:p>
            <a:r>
              <a:rPr lang="en-US" dirty="0" smtClean="0"/>
              <a:t>Natural infection is limited to human beings.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Laboratory Diagnosis</a:t>
            </a:r>
          </a:p>
          <a:p>
            <a:r>
              <a:rPr lang="en-US" b="1" i="1" dirty="0" smtClean="0"/>
              <a:t>1. Specimens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. Cerebrospinal fluid (CSF),</a:t>
            </a:r>
          </a:p>
          <a:p>
            <a:r>
              <a:rPr lang="en-US" dirty="0" smtClean="0"/>
              <a:t>ii. Blood for culture (which may come from a patient with meningitis, a hemorrhagic rash or pyrexia of uncertain origin)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iii. Aspirate from skin lesions or pus from an infected joint,</a:t>
            </a:r>
          </a:p>
          <a:p>
            <a:r>
              <a:rPr lang="en-US" dirty="0" smtClean="0"/>
              <a:t>vi. Throat or nasopharyngeal swabs from suspected cases. </a:t>
            </a:r>
          </a:p>
          <a:p>
            <a:r>
              <a:rPr lang="en-US" dirty="0" smtClean="0"/>
              <a:t>Swabs should be transported in Stuart’s transport medium. </a:t>
            </a:r>
          </a:p>
          <a:p>
            <a:r>
              <a:rPr lang="en-US" dirty="0" smtClean="0"/>
              <a:t>All specimens where meningococcal infection is suspected must be submitted to the laboratory immediately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2. Examination of CSF</a:t>
            </a:r>
          </a:p>
          <a:p>
            <a:r>
              <a:rPr lang="en-US" dirty="0" smtClean="0"/>
              <a:t>If meningitis is suspected, a lumbar puncture should be performed as soon as possible unless there are signs of raised intracranial pressure.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b="1" dirty="0" smtClean="0"/>
              <a:t>Perform a cell count. 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exudate</a:t>
            </a:r>
            <a:r>
              <a:rPr lang="en-US" b="1" dirty="0" smtClean="0"/>
              <a:t> in meningococcal </a:t>
            </a:r>
            <a:r>
              <a:rPr lang="en-US" dirty="0" smtClean="0"/>
              <a:t>meningitis is typically </a:t>
            </a:r>
            <a:r>
              <a:rPr lang="en-US" dirty="0" err="1" smtClean="0"/>
              <a:t>polymorphonuclear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ii. </a:t>
            </a:r>
            <a:r>
              <a:rPr lang="en-US" b="1" dirty="0" smtClean="0"/>
              <a:t>Centrifuge the remaining CSF. </a:t>
            </a:r>
            <a:r>
              <a:rPr lang="en-US" dirty="0" smtClean="0"/>
              <a:t>Make a</a:t>
            </a:r>
          </a:p>
          <a:p>
            <a:pPr marL="118872" indent="0">
              <a:buNone/>
            </a:pPr>
            <a:r>
              <a:rPr lang="en-US" dirty="0" smtClean="0"/>
              <a:t>smear of the centrifuged deposit and stain</a:t>
            </a:r>
          </a:p>
          <a:p>
            <a:pPr marL="118872" indent="0">
              <a:buNone/>
            </a:pPr>
            <a:r>
              <a:rPr lang="en-US" dirty="0" smtClean="0"/>
              <a:t>with Gram-stain. </a:t>
            </a:r>
          </a:p>
          <a:p>
            <a:pPr marL="118872" indent="0">
              <a:buNone/>
            </a:pPr>
            <a:r>
              <a:rPr lang="en-US" dirty="0" smtClean="0"/>
              <a:t>CSF from a typical case of meningococcal meningitis will show </a:t>
            </a:r>
            <a:r>
              <a:rPr lang="en-US" dirty="0" err="1" smtClean="0"/>
              <a:t>gramnegative</a:t>
            </a:r>
            <a:r>
              <a:rPr lang="en-US" dirty="0"/>
              <a:t> </a:t>
            </a:r>
            <a:r>
              <a:rPr lang="en-US" dirty="0" smtClean="0"/>
              <a:t>diplococci inside a limited proportion of the pus cells; many are extracellular.</a:t>
            </a:r>
          </a:p>
          <a:p>
            <a:r>
              <a:rPr lang="en-US" dirty="0" smtClean="0"/>
              <a:t>Stain a second film with </a:t>
            </a:r>
            <a:r>
              <a:rPr lang="en-US" dirty="0" err="1" smtClean="0"/>
              <a:t>methylene</a:t>
            </a:r>
            <a:r>
              <a:rPr lang="en-US" dirty="0" smtClean="0"/>
              <a:t> blue to</a:t>
            </a:r>
          </a:p>
          <a:p>
            <a:pPr marL="118872" indent="0">
              <a:buNone/>
            </a:pPr>
            <a:r>
              <a:rPr lang="en-US" dirty="0" smtClean="0"/>
              <a:t>determine the cell type; occasionally, </a:t>
            </a:r>
            <a:r>
              <a:rPr lang="en-US" dirty="0" err="1" smtClean="0"/>
              <a:t>diplococci</a:t>
            </a: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may be seen more easily with this stain.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Meningococci</a:t>
            </a:r>
            <a:r>
              <a:rPr lang="en-US" sz="3200" dirty="0" smtClean="0"/>
              <a:t> are </a:t>
            </a:r>
            <a:r>
              <a:rPr lang="en-US" sz="3200" b="1" dirty="0" smtClean="0"/>
              <a:t>gram-negative oval or spherical </a:t>
            </a:r>
            <a:r>
              <a:rPr lang="en-US" sz="3200" b="1" dirty="0" err="1" smtClean="0"/>
              <a:t>cocci</a:t>
            </a:r>
            <a:r>
              <a:rPr lang="en-US" sz="3200" b="1" dirty="0" smtClean="0"/>
              <a:t> (0.6–0.8 </a:t>
            </a:r>
            <a:r>
              <a:rPr lang="en-US" sz="3200" b="1" dirty="0" err="1" smtClean="0"/>
              <a:t>μm</a:t>
            </a:r>
            <a:r>
              <a:rPr lang="en-US" sz="3200" b="1" dirty="0" smtClean="0"/>
              <a:t> in size), typically arranged </a:t>
            </a:r>
            <a:r>
              <a:rPr lang="en-US" sz="3200" dirty="0" smtClean="0"/>
              <a:t>in pairs, with the adjacent sides flattened or concave opposing edges.</a:t>
            </a:r>
          </a:p>
          <a:p>
            <a:r>
              <a:rPr lang="en-US" sz="3200" dirty="0" smtClean="0"/>
              <a:t>They are typically seen in large numbers inside </a:t>
            </a:r>
            <a:r>
              <a:rPr lang="en-US" sz="3200" dirty="0" err="1" smtClean="0"/>
              <a:t>polymorphonuclear</a:t>
            </a:r>
            <a:r>
              <a:rPr lang="en-US" sz="3200" dirty="0" smtClean="0"/>
              <a:t> leukocytes</a:t>
            </a:r>
            <a:endParaRPr lang="en-US" sz="3200" b="1" dirty="0" smtClean="0"/>
          </a:p>
          <a:p>
            <a:r>
              <a:rPr lang="en-US" sz="3200" dirty="0" smtClean="0"/>
              <a:t>Most fresh isolates are capsulated. </a:t>
            </a:r>
          </a:p>
          <a:p>
            <a:r>
              <a:rPr lang="en-US" sz="3200" dirty="0" smtClean="0"/>
              <a:t>They are </a:t>
            </a:r>
            <a:r>
              <a:rPr lang="en-US" sz="3200" dirty="0" err="1" smtClean="0"/>
              <a:t>nonsporing</a:t>
            </a:r>
            <a:r>
              <a:rPr lang="en-US" sz="3200" dirty="0" smtClean="0"/>
              <a:t> and </a:t>
            </a:r>
            <a:r>
              <a:rPr lang="en-US" sz="3200" dirty="0" err="1" smtClean="0"/>
              <a:t>nonmotile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Cuture</a:t>
            </a:r>
            <a:r>
              <a:rPr lang="en-US" b="1" dirty="0" smtClean="0"/>
              <a:t>: </a:t>
            </a:r>
          </a:p>
          <a:p>
            <a:r>
              <a:rPr lang="en-US" b="1" dirty="0" smtClean="0"/>
              <a:t>Plate out the centrifuged deposit on</a:t>
            </a:r>
          </a:p>
          <a:p>
            <a:pPr>
              <a:buNone/>
            </a:pPr>
            <a:r>
              <a:rPr lang="en-US" dirty="0" smtClean="0"/>
              <a:t> both blood and heated blood agar (</a:t>
            </a:r>
            <a:r>
              <a:rPr lang="en-US" dirty="0" err="1" smtClean="0"/>
              <a:t>chocolat</a:t>
            </a:r>
            <a:r>
              <a:rPr lang="en-US" dirty="0" smtClean="0"/>
              <a:t> agar) and incubate at 37°C in 5–10% CO2. Colonies appear after 18–24 hours which may be identified by morphology and biochemical reactions.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3. Blood Cultures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culture is often positive in meningococcemia and in early cases of meningitis. </a:t>
            </a:r>
          </a:p>
          <a:p>
            <a:r>
              <a:rPr lang="en-US" dirty="0" smtClean="0"/>
              <a:t>Cultures should be incubated for 4–7 days, with daily subcultures.</a:t>
            </a:r>
          </a:p>
          <a:p>
            <a:r>
              <a:rPr lang="en-US" dirty="0" smtClean="0"/>
              <a:t>Subculture to blood agar and heated blood agar.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4. Pus, Aspirates and Swabs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Gram-stained films are examined. </a:t>
            </a:r>
          </a:p>
          <a:p>
            <a:r>
              <a:rPr lang="en-US" dirty="0" smtClean="0"/>
              <a:t>In addition to blood agar and heated blood agar, Thayer–Martin selective medium is used for the culture of materials expected to yield a mixture of organisms such as pus, aspirates, and throat, nasopharyngeal and genital swabs.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5. Polymerase Chain Reaction (PCR)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specific diagnosis of infection can be made by detection of meningococcal DNA sequence in CSF or blood by PCR amplification.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Characteristics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/>
          <a:lstStyle/>
          <a:p>
            <a:r>
              <a:rPr lang="en-US" sz="3600" dirty="0" err="1" smtClean="0"/>
              <a:t>Meningococci</a:t>
            </a:r>
            <a:r>
              <a:rPr lang="en-US" sz="3600" dirty="0" smtClean="0"/>
              <a:t> have exacting growth requirements and do not grow on ordinary media. </a:t>
            </a:r>
          </a:p>
          <a:p>
            <a:r>
              <a:rPr lang="en-US" sz="3600" dirty="0" smtClean="0"/>
              <a:t>Growth occurs on media enriched with blood, serum or </a:t>
            </a:r>
            <a:r>
              <a:rPr lang="en-US" sz="3600" dirty="0" err="1" smtClean="0"/>
              <a:t>ascitic</a:t>
            </a:r>
            <a:r>
              <a:rPr lang="en-US" sz="3600" dirty="0" smtClean="0"/>
              <a:t> fluid. </a:t>
            </a:r>
          </a:p>
          <a:p>
            <a:r>
              <a:rPr lang="en-US" sz="3600" dirty="0" smtClean="0"/>
              <a:t>Strains will grow on Mueller–Hinton medium without the addition of blood or serum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They are strict aerobes, no growth occurring </a:t>
            </a:r>
            <a:r>
              <a:rPr lang="en-US" dirty="0" err="1" smtClean="0"/>
              <a:t>anaerobically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optimum temperature for growth is 35–36°C.</a:t>
            </a:r>
          </a:p>
          <a:p>
            <a:r>
              <a:rPr lang="en-US" dirty="0" smtClean="0"/>
              <a:t>Optimum pH is 7.0–7.4. </a:t>
            </a:r>
          </a:p>
          <a:p>
            <a:r>
              <a:rPr lang="en-US" dirty="0" smtClean="0"/>
              <a:t>Blood </a:t>
            </a:r>
            <a:r>
              <a:rPr lang="en-US" dirty="0" err="1" smtClean="0"/>
              <a:t>agar,chocolate</a:t>
            </a:r>
            <a:r>
              <a:rPr lang="en-US" dirty="0" smtClean="0"/>
              <a:t> agar and Mueller–Hinton agar are the media commonly used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culturing meningococci.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Thayer –Martin (with vancomycin, </a:t>
            </a:r>
            <a:r>
              <a:rPr lang="en-US" dirty="0" err="1" smtClean="0"/>
              <a:t>colistin</a:t>
            </a:r>
            <a:r>
              <a:rPr lang="en-US" dirty="0" smtClean="0"/>
              <a:t> and nystatin) is a useful selective medium.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</a:t>
            </a:r>
            <a:r>
              <a:rPr lang="en-US" b="1" dirty="0" smtClean="0"/>
              <a:t>blood agar after 24 hours incubation, </a:t>
            </a:r>
            <a:r>
              <a:rPr lang="en-US" dirty="0" smtClean="0"/>
              <a:t>colonies are 1–2 mm in diameter, round, convex, gray, translucent and </a:t>
            </a:r>
            <a:r>
              <a:rPr lang="en-US" dirty="0" err="1" smtClean="0"/>
              <a:t>nonhemolytic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Antigenic Classification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their capsular polysaccharide antigens, </a:t>
            </a:r>
            <a:r>
              <a:rPr lang="en-US" dirty="0" err="1" smtClean="0"/>
              <a:t>meningococci</a:t>
            </a:r>
            <a:r>
              <a:rPr lang="en-US" dirty="0" smtClean="0"/>
              <a:t> are classified into at least 13 </a:t>
            </a:r>
            <a:r>
              <a:rPr lang="en-US" dirty="0" err="1" smtClean="0"/>
              <a:t>serogroups</a:t>
            </a:r>
            <a:r>
              <a:rPr lang="en-US" dirty="0" smtClean="0"/>
              <a:t>: A, B, C, X, Y, Z, </a:t>
            </a:r>
            <a:r>
              <a:rPr lang="en-US" dirty="0" err="1" smtClean="0"/>
              <a:t>Zl</a:t>
            </a:r>
            <a:r>
              <a:rPr lang="en-US" dirty="0" smtClean="0"/>
              <a:t> (29E) and W135.</a:t>
            </a:r>
          </a:p>
          <a:p>
            <a:r>
              <a:rPr lang="en-US" dirty="0" smtClean="0"/>
              <a:t>Further </a:t>
            </a:r>
            <a:r>
              <a:rPr lang="en-US" dirty="0" err="1" smtClean="0"/>
              <a:t>serogroups</a:t>
            </a:r>
            <a:r>
              <a:rPr lang="en-US" dirty="0" smtClean="0"/>
              <a:t> H, I, K and L have also been        described. </a:t>
            </a:r>
          </a:p>
          <a:p>
            <a:r>
              <a:rPr lang="en-US" dirty="0" smtClean="0"/>
              <a:t>Groups A, B and C are the most important.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Resistance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/>
          <a:lstStyle/>
          <a:p>
            <a:r>
              <a:rPr lang="en-US" dirty="0" err="1" smtClean="0"/>
              <a:t>Meningococci</a:t>
            </a:r>
            <a:r>
              <a:rPr lang="en-US" dirty="0" smtClean="0"/>
              <a:t> are very delicate organisms, being highly susceptible to heat, </a:t>
            </a:r>
            <a:r>
              <a:rPr lang="en-US" dirty="0" err="1" smtClean="0"/>
              <a:t>dessication</a:t>
            </a:r>
            <a:r>
              <a:rPr lang="en-US" dirty="0" smtClean="0"/>
              <a:t>, alterations in pH and to disinfectants. </a:t>
            </a:r>
          </a:p>
          <a:p>
            <a:r>
              <a:rPr lang="en-US" dirty="0" smtClean="0"/>
              <a:t>They die within a few days at room temperature. </a:t>
            </a:r>
          </a:p>
          <a:p>
            <a:r>
              <a:rPr lang="en-US" dirty="0" smtClean="0"/>
              <a:t>They are killed by heating at 55°C in 5 minutes.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Pathogenicity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Meningococci</a:t>
            </a:r>
            <a:r>
              <a:rPr lang="en-US" dirty="0" smtClean="0"/>
              <a:t> are strict human parasites inhabiting the </a:t>
            </a:r>
            <a:r>
              <a:rPr lang="en-US" dirty="0" err="1" smtClean="0"/>
              <a:t>nasopharynx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Infection is usually asymptomatic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962</Words>
  <Application>Microsoft Office PowerPoint</Application>
  <PresentationFormat>On-screen Show (4:3)</PresentationFormat>
  <Paragraphs>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Neisseria meningitides    DR MANOJ RADHAKRISHNAN DEPT OF PATHOLOGY AND MICROBIOLOGY  SKHMC  </vt:lpstr>
      <vt:lpstr>Morphology</vt:lpstr>
      <vt:lpstr>Cultural Characteristics </vt:lpstr>
      <vt:lpstr>Cultural Characteristics</vt:lpstr>
      <vt:lpstr>culturing meningococci.</vt:lpstr>
      <vt:lpstr>PowerPoint Presentation</vt:lpstr>
      <vt:lpstr>Antigenic Classification </vt:lpstr>
      <vt:lpstr>Resistance </vt:lpstr>
      <vt:lpstr>Pathogenicity </vt:lpstr>
      <vt:lpstr>Stages of Meningococcal Infections </vt:lpstr>
      <vt:lpstr>Second Stage—Meningococcal Septicemia </vt:lpstr>
      <vt:lpstr>Third Stage—Meningitis </vt:lpstr>
      <vt:lpstr>PowerPoint Presentation</vt:lpstr>
      <vt:lpstr>PowerPoint Presentation</vt:lpstr>
      <vt:lpstr>Epidemiology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Blood Cultures </vt:lpstr>
      <vt:lpstr>4. Pus, Aspirates and Swabs </vt:lpstr>
      <vt:lpstr>5. Polymerase Chain Reaction (PCR)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Neisseria meningitidis </dc:title>
  <dc:creator>Dept.Of Pathology</dc:creator>
  <cp:lastModifiedBy>Lib Lab One</cp:lastModifiedBy>
  <cp:revision>24</cp:revision>
  <dcterms:created xsi:type="dcterms:W3CDTF">2006-08-16T00:00:00Z</dcterms:created>
  <dcterms:modified xsi:type="dcterms:W3CDTF">2021-11-08T09:10:04Z</dcterms:modified>
</cp:coreProperties>
</file>